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300" r:id="rId6"/>
    <p:sldId id="258" r:id="rId7"/>
    <p:sldId id="259" r:id="rId8"/>
    <p:sldId id="260" r:id="rId9"/>
    <p:sldId id="261" r:id="rId10"/>
    <p:sldId id="264" r:id="rId11"/>
    <p:sldId id="265" r:id="rId12"/>
    <p:sldId id="266" r:id="rId13"/>
    <p:sldId id="288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9" r:id="rId35"/>
    <p:sldId id="287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6"/>
    <p:restoredTop sz="94662"/>
  </p:normalViewPr>
  <p:slideViewPr>
    <p:cSldViewPr snapToGrid="0" snapToObjects="1" showGuides="1">
      <p:cViewPr varScale="1">
        <p:scale>
          <a:sx n="163" d="100"/>
          <a:sy n="163" d="100"/>
        </p:scale>
        <p:origin x="120" y="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94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5B3086-D809-3341-813C-BCAACED59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87EEC6B-E53A-D149-8C71-C34FEB185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ACA87A-5E87-854A-AB58-6FAF15B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FFE79A1-3F4E-AE49-9E9D-0554F33E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FEC5B86-9088-8C4D-A201-6AF7F0EA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5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992159-E797-8F4A-9EBC-48256161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122661-5C78-E943-8277-397D6880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90452E-4506-9849-BF53-118D7183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4C307CB-6A22-4B45-A8A5-557A7B7C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002AF3-7E42-FF49-A495-B3E656D3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1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F92F193-A5A5-F94D-940C-856B97C3D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1BC403C-86EF-BD4D-B6C1-14B253407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7D8ABC-AF8A-504F-B978-ACDF997D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52D62D5-4469-9B4E-8653-16DFA65A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F073FC6-0059-7B4B-AEDA-C76CE311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4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9FC597-A688-9543-9DB8-28213D1E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C97EF8-69D3-494D-BA43-89275657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377CA42-D4A1-4947-834D-AA81B20B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DE96DA-43F4-3D4B-910F-56BB7CCA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0E2B6D-5433-5348-BD17-AE584C6E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1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36234E-B7DB-6C4C-8738-F989096B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818FD26-987A-3F45-BBB4-1181F0296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26A752-76D9-4A4E-B045-5A88ED3A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DFC3244-E43C-FD4A-B4C8-E4B5D20C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42A3779-533E-5643-A433-64357B22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5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0B73DF-4E05-BB44-8D61-2818418F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8A13E3-BB58-9247-9A39-ED5C9DDDC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1FD0567-94B3-C644-A800-BF99B6456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99CCA4B-FB17-C541-B5F1-C0969597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4668E85-DDBD-4D48-82F7-7DA0FE8B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1CF2D2E-09E2-5648-AABD-322A429A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DDBD62-7A57-DB4C-9B8C-B2D8CF1EC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FA73CA-A909-064F-861E-42C8F01C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DDF2E9A-6070-0440-BE96-B865798B2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9F64FD5-3D85-164C-B8D9-209E7644E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EA5D9EE-4C30-8F40-B366-B8984EF1C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F4C283E-5E8F-0744-B2BD-8E8E4692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6B9EFFA-7D67-9943-8655-A420D1ACD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93BF894-9928-4E41-BCF8-C7635C34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1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0A438D-D360-1D4B-9038-2DD4A881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BF94043-37C3-7345-BEA4-13CDC5170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8A4471C-350A-7445-AECC-8529AF0F3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90A99B0-B295-5E48-8F5A-473542B0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88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3358557-9F36-474C-A3C6-5C1AF0C5B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675C31E-3A4D-344D-9FC2-30A22CC47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1015ADC-DDE4-FA42-BFE7-3A73A43E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2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372E6E-9362-B941-B41E-205496D8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DA1DCA-F500-EF47-8563-C9F0E4E41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11DD863-37B1-1348-B1B4-07ED2E89E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5F32371-1A02-D742-BBFC-9E2FB0F9B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3CD1B52-4BE6-6A40-9795-5F7BCDE33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541D3C5-2EBD-9A4D-A11B-D5D385D3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5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0FAA1-C5D6-7D49-8EF4-A98A424B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E034F84-4B75-6946-A894-AE79643F8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3C2AE6D-00DE-6649-ACE5-30F2099F0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D690EEB-DF6E-CA4E-A4BE-1CA99530E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F54A1F-9AEB-7B46-B7C1-01CFAA9E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A649651-D7DC-7047-9DBC-E6C29F5E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3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99FDE5F-BC7E-8D49-A3E7-AF8464BF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ED93AD-BEB3-3449-BA51-CB694D576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88E6E2B-D482-3343-8AF5-19FD18B74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D63E3-5D62-AC48-BA56-4464CAFBFCC1}" type="datetimeFigureOut">
              <a:rPr lang="en-US" smtClean="0"/>
              <a:t>12/4/2018 Tuesday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4D0CCFC-5E73-574A-9712-A1EBDA86B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E8718B2-BC84-1A43-B456-AE05C7AF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FC937-FF0D-AF49-B167-8A575BF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s.jmu.edu/bernstdh/web/common/lectures/slides_gantt-charts.php" TargetMode="External"/><Relationship Id="rId2" Type="http://schemas.openxmlformats.org/officeDocument/2006/relationships/hyperlink" Target="https://users.cs.jmu.edu/bernstdh/web/common/lectures/slides_critical-path-methods.ph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9AD31A-F52B-C14A-8F7D-30D326D9CC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Scheduling</a:t>
            </a:r>
          </a:p>
        </p:txBody>
      </p:sp>
    </p:spTree>
    <p:extLst>
      <p:ext uri="{BB962C8B-B14F-4D97-AF65-F5344CB8AC3E}">
        <p14:creationId xmlns:p14="http://schemas.microsoft.com/office/powerpoint/2010/main" val="24531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B1F24B-946F-3144-A4DF-AF769F50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65A69D-3BF4-3040-AA73-5E01782E6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Setting:</a:t>
            </a:r>
          </a:p>
          <a:p>
            <a:pPr lvl="1"/>
            <a:r>
              <a:rPr lang="en-US" dirty="0"/>
              <a:t>The design and implementation of a new computer game</a:t>
            </a:r>
          </a:p>
          <a:p>
            <a:r>
              <a:rPr lang="en-US" dirty="0"/>
              <a:t>Where we are in the Process:</a:t>
            </a:r>
          </a:p>
          <a:p>
            <a:pPr lvl="1"/>
            <a:r>
              <a:rPr lang="en-US" dirty="0"/>
              <a:t>The major tasks in the process have been identified at a low level of detail</a:t>
            </a:r>
          </a:p>
          <a:p>
            <a:pPr lvl="1"/>
            <a:r>
              <a:rPr lang="en-US" dirty="0"/>
              <a:t>The time required for each task has been estimated</a:t>
            </a:r>
          </a:p>
          <a:p>
            <a:pPr lvl="1"/>
            <a:r>
              <a:rPr lang="en-US" dirty="0"/>
              <a:t>The task dependencies have been identified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DE7DDB-A064-BE4F-B14B-90BD9F16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851298E9-7496-DA42-A730-5F52D22B3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2659" y="2304861"/>
            <a:ext cx="2866791" cy="4553139"/>
          </a:xfr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70052EA-D6CF-9C41-813A-7F0A08FE8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534" y="2271405"/>
            <a:ext cx="3234756" cy="45865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C212BD6-5DA0-E044-9418-3402BAF0D095}"/>
              </a:ext>
            </a:extLst>
          </p:cNvPr>
          <p:cNvSpPr/>
          <p:nvPr/>
        </p:nvSpPr>
        <p:spPr>
          <a:xfrm>
            <a:off x="1723733" y="1935529"/>
            <a:ext cx="3604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Time Required for Each Task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C0DEB8-4B29-3948-B32A-0305B87087AF}"/>
              </a:ext>
            </a:extLst>
          </p:cNvPr>
          <p:cNvSpPr/>
          <p:nvPr/>
        </p:nvSpPr>
        <p:spPr>
          <a:xfrm>
            <a:off x="7598027" y="1935529"/>
            <a:ext cx="2655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Task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C64A3D-E51A-2440-AF24-0B51C7D7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19FCAF-084D-C741-982C-2DBCB5E5A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Observations:</a:t>
            </a:r>
          </a:p>
          <a:p>
            <a:pPr lvl="1"/>
            <a:r>
              <a:rPr lang="en-US" dirty="0"/>
              <a:t>This problem is not unique to software projects</a:t>
            </a:r>
          </a:p>
          <a:p>
            <a:pPr lvl="1"/>
            <a:r>
              <a:rPr lang="en-US" dirty="0"/>
              <a:t>There are many ways to solve it (and variants of it)</a:t>
            </a:r>
          </a:p>
          <a:p>
            <a:r>
              <a:rPr lang="en-US" dirty="0"/>
              <a:t>Techniques:</a:t>
            </a:r>
          </a:p>
          <a:p>
            <a:pPr lvl="1"/>
            <a:r>
              <a:rPr lang="en-US" dirty="0">
                <a:hlinkClick r:id="rId2"/>
              </a:rPr>
              <a:t>Critical Path Methods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Gantt Charts</a:t>
            </a:r>
            <a:endParaRPr lang="en-US" dirty="0"/>
          </a:p>
          <a:p>
            <a:pPr lvl="1"/>
            <a:r>
              <a:rPr lang="en-US" dirty="0"/>
              <a:t>Program Evaluation and Review Technique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9822C0-5975-7648-837B-F2E78D6E0D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Critical Path Methods</a:t>
            </a:r>
          </a:p>
        </p:txBody>
      </p:sp>
    </p:spTree>
    <p:extLst>
      <p:ext uri="{BB962C8B-B14F-4D97-AF65-F5344CB8AC3E}">
        <p14:creationId xmlns:p14="http://schemas.microsoft.com/office/powerpoint/2010/main" val="41026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4A8572-6DCC-1843-8972-5F44F4F2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A2B5525-69CA-D349-8387-DE5E3801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B5247EC-11D9-EE47-93A9-781D83C8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730" y="0"/>
            <a:ext cx="5784784" cy="68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5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C5EB4C-881A-8A41-BF81-19C42740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987E81-4CF7-AE4F-85FC-1D68B501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Apparently:</a:t>
            </a:r>
          </a:p>
          <a:p>
            <a:pPr lvl="1"/>
            <a:r>
              <a:rPr lang="en-US" dirty="0"/>
              <a:t>It's possible to put all of the necessary information in a table</a:t>
            </a:r>
          </a:p>
          <a:p>
            <a:r>
              <a:rPr lang="en-US" dirty="0"/>
              <a:t>Unfortunately:</a:t>
            </a:r>
          </a:p>
          <a:p>
            <a:pPr lvl="1"/>
            <a:r>
              <a:rPr lang="en-US" dirty="0"/>
              <a:t>The table can be confusing</a:t>
            </a:r>
          </a:p>
          <a:p>
            <a:r>
              <a:rPr lang="en-US" dirty="0"/>
              <a:t>Allaying the Confusion:</a:t>
            </a:r>
          </a:p>
          <a:p>
            <a:pPr lvl="1"/>
            <a:r>
              <a:rPr lang="en-US" dirty="0"/>
              <a:t>Use some discrete math (i.e., a graph)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CEDE6-6AE3-8245-AF0F-26D1462A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55CF6D6-D1D9-E04C-8B07-D7FCFC6F1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110" y="1690688"/>
            <a:ext cx="7708165" cy="3565827"/>
          </a:xfrm>
        </p:spPr>
      </p:pic>
    </p:spTree>
    <p:extLst>
      <p:ext uri="{BB962C8B-B14F-4D97-AF65-F5344CB8AC3E}">
        <p14:creationId xmlns:p14="http://schemas.microsoft.com/office/powerpoint/2010/main" val="268704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F6085E-D834-AB4D-91F7-457AB014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AE9663-ACE7-5B4F-BB5B-528298E9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D5357D-F287-014D-9908-48C563EA8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578" y="2364957"/>
            <a:ext cx="2515669" cy="21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ADBF3D1-A485-EC4F-A831-0445781EF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70" y="0"/>
            <a:ext cx="5784784" cy="68805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8271EB96-6E0D-C446-8D93-1AAD4990A871}"/>
              </a:ext>
            </a:extLst>
          </p:cNvPr>
          <p:cNvSpPr/>
          <p:nvPr/>
        </p:nvSpPr>
        <p:spPr>
          <a:xfrm>
            <a:off x="7584707" y="673767"/>
            <a:ext cx="2983832" cy="365760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982D91-57A7-384C-8EE6-AB0449B4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Graph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3CA587-6BBB-9748-AB8A-9E5F627D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Dependencies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91402FE-F33C-864C-A21B-E7B6AC16B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003" y="2226703"/>
            <a:ext cx="3279094" cy="4631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69CEA8F-3C1F-1B4D-AA9B-3E312DFE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822" y="-22579"/>
            <a:ext cx="5784784" cy="68805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0D6E95D7-C664-244C-93AA-89FE48D9933C}"/>
              </a:ext>
            </a:extLst>
          </p:cNvPr>
          <p:cNvSpPr/>
          <p:nvPr/>
        </p:nvSpPr>
        <p:spPr>
          <a:xfrm>
            <a:off x="7565455" y="1144587"/>
            <a:ext cx="4803007" cy="1194351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8F9999-780E-054A-8C90-ED408516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Complete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4D46967-CBBF-E643-9D29-AB588E62B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9803" y="1269049"/>
            <a:ext cx="9328618" cy="55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0652B2-2CA6-9448-A712-F05014EE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35175D-7817-7B4E-8AF6-E4A6F9720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Question: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How long </a:t>
            </a:r>
            <a:r>
              <a:rPr lang="en-US" dirty="0"/>
              <a:t>will it take to complete a specific (design or implementation) project (or part of a project)?</a:t>
            </a:r>
          </a:p>
          <a:p>
            <a:r>
              <a:rPr lang="en-US" dirty="0"/>
              <a:t>A Naive Approach:</a:t>
            </a:r>
          </a:p>
          <a:p>
            <a:pPr lvl="1"/>
            <a:r>
              <a:rPr lang="en-US" dirty="0"/>
              <a:t>Add the effort estimates for each 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263609-E0B0-7645-AC43-EF6CF667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03250F-268D-E448-97CF-7E7949A8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Earliest Initiation Time: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I′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 is the initiation time for task 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 assuming the preceding tasks are completed as early as possible</a:t>
            </a:r>
          </a:p>
          <a:p>
            <a:r>
              <a:rPr lang="en-US" dirty="0"/>
              <a:t>Earliest Completion Time: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C′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I′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55CF6D6-D1D9-E04C-8B07-D7FCFC6F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639187"/>
            <a:ext cx="5231926" cy="24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5C9F21-232D-1348-A655-35AC3B1E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Initiation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2B8D25-0BDC-BB4F-8182-E7EA1EAA6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Initial Task:</a:t>
            </a:r>
          </a:p>
          <a:p>
            <a:pPr lvl="1"/>
            <a:r>
              <a:rPr lang="en-US" dirty="0"/>
              <a:t>0</a:t>
            </a:r>
          </a:p>
          <a:p>
            <a:r>
              <a:rPr lang="en-US" dirty="0"/>
              <a:t>For Other Tasks:</a:t>
            </a:r>
          </a:p>
          <a:p>
            <a:pPr lvl="1"/>
            <a:r>
              <a:rPr lang="en-US" dirty="0" err="1"/>
              <a:t>I′j</a:t>
            </a:r>
            <a:r>
              <a:rPr lang="en-US" dirty="0"/>
              <a:t>=maxi∈</a:t>
            </a:r>
            <a:r>
              <a:rPr lang="en-US" dirty="0" err="1"/>
              <a:t>jC′i</a:t>
            </a:r>
            <a:r>
              <a:rPr lang="en-US" dirty="0"/>
              <a:t> where j                   is the set of prerequisite tasks for task j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F24028F-6F00-734B-8FBA-C2424B9B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2" y="3103696"/>
            <a:ext cx="3961731" cy="65060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="" xmlns:a16="http://schemas.microsoft.com/office/drawing/2014/main" id="{355CF6D6-D1D9-E04C-8B07-D7FCFC6F1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001294"/>
            <a:ext cx="5231926" cy="24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CF493B-C15A-6F4B-A410-D416DC4A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Times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44AF08-A1FC-D440-AF9F-C28AAF04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for Task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65F2FAC-3352-8540-89C9-C6F5F4917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3415" y="2543550"/>
            <a:ext cx="2150377" cy="1770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D1D8C9-9571-5246-B88C-553765B6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822" y="-22579"/>
            <a:ext cx="5784784" cy="68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0D9F7F-3636-4445-921B-81F79434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Times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12B657-D789-2D4C-AF07-38243287F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for Tasks 2, 3, and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03516DE-715A-A04A-9C29-920E3C00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22" y="-22579"/>
            <a:ext cx="5784784" cy="6880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EF05BC8-B8EB-F446-AC60-F0091D0E0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3206" y="2276240"/>
            <a:ext cx="3121151" cy="467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BFCB54-BB05-6744-908D-C3D17E3D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Times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DD8DE7-6AD7-514B-97D1-1322C7BA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for Task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6F4E329-084F-7046-9C41-B8319398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22" y="-22579"/>
            <a:ext cx="5784784" cy="6880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68CCFD0-9A4C-E446-917B-342A66FAB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3942" y="2541804"/>
            <a:ext cx="3733921" cy="344510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526C1F90-B94D-654A-A42F-DECE68744BB6}"/>
              </a:ext>
            </a:extLst>
          </p:cNvPr>
          <p:cNvSpPr/>
          <p:nvPr/>
        </p:nvSpPr>
        <p:spPr>
          <a:xfrm>
            <a:off x="7815713" y="2358923"/>
            <a:ext cx="4312771" cy="422777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8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370AE8-E2BB-C44B-9EDE-A3B4F40D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Times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56C1E82-E3A5-0942-9756-FE6599F76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30" y="1431892"/>
            <a:ext cx="9342697" cy="54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3E21A-F874-6C4A-A24B-1B2DFED0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C44BD4-3333-174C-96B4-C7DDDF52B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Latest Completion Time: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C″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 is the last time task 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 can be completed without delaying the project beyond its earliest time</a:t>
            </a:r>
          </a:p>
          <a:p>
            <a:r>
              <a:rPr lang="en-US" dirty="0"/>
              <a:t>Latest Initiation Time: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I″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C″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55CF6D6-D1D9-E04C-8B07-D7FCFC6F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639187"/>
            <a:ext cx="5231926" cy="24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524C94-A120-7446-9118-603E9234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Completion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A7CFC0-FD5A-CD45-908E-4FB7A57C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Last Task:</a:t>
            </a:r>
          </a:p>
          <a:p>
            <a:pPr lvl="1"/>
            <a:r>
              <a:rPr lang="en-US" dirty="0"/>
              <a:t>The earliest completion time</a:t>
            </a:r>
          </a:p>
          <a:p>
            <a:r>
              <a:rPr lang="en-US" dirty="0"/>
              <a:t>For Other Tasks:</a:t>
            </a:r>
          </a:p>
          <a:p>
            <a:pPr lvl="1"/>
            <a:r>
              <a:rPr lang="en-US" dirty="0" err="1"/>
              <a:t>C″i</a:t>
            </a:r>
            <a:r>
              <a:rPr lang="en-US" dirty="0"/>
              <a:t>=</a:t>
            </a:r>
            <a:r>
              <a:rPr lang="en-US" dirty="0" err="1"/>
              <a:t>minj</a:t>
            </a:r>
            <a:r>
              <a:rPr lang="en-US" dirty="0"/>
              <a:t>∈</a:t>
            </a:r>
            <a:r>
              <a:rPr lang="en-US" dirty="0" err="1"/>
              <a:t>iI″j</a:t>
            </a:r>
            <a:r>
              <a:rPr lang="en-US" dirty="0"/>
              <a:t> where </a:t>
            </a:r>
            <a:r>
              <a:rPr lang="en-US" dirty="0" err="1"/>
              <a:t>i</a:t>
            </a:r>
            <a:r>
              <a:rPr lang="en-US" dirty="0"/>
              <a:t>            is the set of tasks that are subsequent to task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DA8144A-2810-184D-B5D7-DED2452B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28" y="3180551"/>
            <a:ext cx="3659940" cy="49689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="" xmlns:a16="http://schemas.microsoft.com/office/drawing/2014/main" id="{355CF6D6-D1D9-E04C-8B07-D7FCFC6F1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639187"/>
            <a:ext cx="5231926" cy="24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E63567-858D-5347-9F91-6A4AD259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Times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1ED801-CCA8-9E46-8D4C-3BC750F35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for Tasks 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FE8FF4F-73BE-F346-A17C-3E86BFE01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2069" y="2503229"/>
            <a:ext cx="2524119" cy="203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2E31A7C-DDDD-804F-93AA-ECF061BD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822" y="-22579"/>
            <a:ext cx="5784784" cy="68805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7702F250-9C68-544E-A6F8-5C1433AD5462}"/>
              </a:ext>
            </a:extLst>
          </p:cNvPr>
          <p:cNvSpPr/>
          <p:nvPr/>
        </p:nvSpPr>
        <p:spPr>
          <a:xfrm>
            <a:off x="7786838" y="6376829"/>
            <a:ext cx="4523874" cy="365760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D8635-6F5D-9C42-9254-02A87BBB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Times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02A9F5-063F-D248-95AD-A466FF3FC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for Tasks 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51A2A13-7CFB-2842-A8B5-B3CEC7C7F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9768" y="2711449"/>
            <a:ext cx="4010724" cy="2476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BEBB64-D592-114A-B50B-F6B1454DA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822" y="-22579"/>
            <a:ext cx="5784784" cy="68805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D15F73EE-3631-E443-8323-B16B9C816E90}"/>
              </a:ext>
            </a:extLst>
          </p:cNvPr>
          <p:cNvSpPr/>
          <p:nvPr/>
        </p:nvSpPr>
        <p:spPr>
          <a:xfrm>
            <a:off x="7642459" y="5946140"/>
            <a:ext cx="4726004" cy="791544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C893FC-FFD0-4E47-B29B-A3D3E87B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You Have Experience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CAAE90-A082-1E43-8CA5-52555B70C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Questions:</a:t>
            </a:r>
          </a:p>
          <a:p>
            <a:pPr lvl="1"/>
            <a:r>
              <a:rPr lang="en-US" dirty="0"/>
              <a:t>How long will it take me to complete a particular major?</a:t>
            </a:r>
          </a:p>
          <a:p>
            <a:r>
              <a:rPr lang="en-US" dirty="0"/>
              <a:t>The Givens:</a:t>
            </a:r>
          </a:p>
          <a:p>
            <a:pPr lvl="1"/>
            <a:r>
              <a:rPr lang="en-US" dirty="0"/>
              <a:t>The courses that must be completed</a:t>
            </a:r>
          </a:p>
          <a:p>
            <a:pPr lvl="1"/>
            <a:r>
              <a:rPr lang="en-US" dirty="0"/>
              <a:t>The time required to complete each course (e.g., a block, a semester, a year)</a:t>
            </a:r>
          </a:p>
          <a:p>
            <a:pPr lvl="1"/>
            <a:r>
              <a:rPr lang="en-US" dirty="0"/>
              <a:t>The number of times I will need to take each course</a:t>
            </a:r>
          </a:p>
          <a:p>
            <a:pPr lvl="1"/>
            <a:r>
              <a:rPr lang="en-US" dirty="0"/>
              <a:t>When the courses are offered</a:t>
            </a:r>
          </a:p>
          <a:p>
            <a:pPr lvl="1"/>
            <a:r>
              <a:rPr lang="en-US" dirty="0"/>
              <a:t>The prerequisites for each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90C9E8-89F3-DF48-9B7D-C5FCE14F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Times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213C51-326D-4340-9429-F341CECE8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for Tasks 7 to 14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Task 6: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68EC58D-8D6C-8C49-AF68-7B955C7E1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9413" y="780447"/>
            <a:ext cx="6312587" cy="5649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FF005D4-6A67-6548-890F-2966E9BC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4665"/>
            <a:ext cx="5879413" cy="110409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978B2B71-73B0-A44A-B6D0-847F4A93BC33}"/>
              </a:ext>
            </a:extLst>
          </p:cNvPr>
          <p:cNvSpPr/>
          <p:nvPr/>
        </p:nvSpPr>
        <p:spPr>
          <a:xfrm>
            <a:off x="9229023" y="4196614"/>
            <a:ext cx="618433" cy="365760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33085F2A-24A4-4349-BA08-06D544A253C7}"/>
              </a:ext>
            </a:extLst>
          </p:cNvPr>
          <p:cNvSpPr/>
          <p:nvPr/>
        </p:nvSpPr>
        <p:spPr>
          <a:xfrm>
            <a:off x="7543790" y="2829041"/>
            <a:ext cx="454804" cy="365760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530CD1C-4CB9-CD4B-9CFF-01D7385C8F29}"/>
              </a:ext>
            </a:extLst>
          </p:cNvPr>
          <p:cNvSpPr txBox="1"/>
          <p:nvPr/>
        </p:nvSpPr>
        <p:spPr>
          <a:xfrm>
            <a:off x="6670307" y="3429000"/>
            <a:ext cx="5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8788BF7-46F1-654E-9409-1687378F354F}"/>
              </a:ext>
            </a:extLst>
          </p:cNvPr>
          <p:cNvSpPr txBox="1"/>
          <p:nvPr/>
        </p:nvSpPr>
        <p:spPr>
          <a:xfrm>
            <a:off x="5900515" y="3429000"/>
            <a:ext cx="5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110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3EC397-5045-6E48-8E7E-41AF5649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Times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20A6B421-18DF-FD44-8307-72AB3A5F9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0692" y="1327944"/>
            <a:ext cx="9063702" cy="5530056"/>
          </a:xfrm>
        </p:spPr>
      </p:pic>
    </p:spTree>
    <p:extLst>
      <p:ext uri="{BB962C8B-B14F-4D97-AF65-F5344CB8AC3E}">
        <p14:creationId xmlns:p14="http://schemas.microsoft.com/office/powerpoint/2010/main" val="33020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DAB2F6-3AA1-1545-AAAF-F476DF17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B63B7F9-863D-D943-9201-66B1D6238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Intuition:</a:t>
            </a:r>
          </a:p>
          <a:p>
            <a:pPr lvl="1"/>
            <a:r>
              <a:rPr lang="en-US" dirty="0"/>
              <a:t>The difference between the latest completion time and the earliest completion time</a:t>
            </a:r>
          </a:p>
          <a:p>
            <a:r>
              <a:rPr lang="en-US" dirty="0"/>
              <a:t>Formally: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C″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C′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55CF6D6-D1D9-E04C-8B07-D7FCFC6F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639187"/>
            <a:ext cx="5231926" cy="24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2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8E5805-D5E7-BC41-8F87-36547A2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Times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83F376C3-5D53-424D-BEFB-1F60AB4F3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944" y="1379546"/>
            <a:ext cx="8688022" cy="5377388"/>
          </a:xfrm>
        </p:spPr>
      </p:pic>
    </p:spTree>
    <p:extLst>
      <p:ext uri="{BB962C8B-B14F-4D97-AF65-F5344CB8AC3E}">
        <p14:creationId xmlns:p14="http://schemas.microsoft.com/office/powerpoint/2010/main" val="22133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238AB4-609C-8244-A5A2-43D7AF367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Gantt Charts </a:t>
            </a:r>
          </a:p>
        </p:txBody>
      </p:sp>
    </p:spTree>
    <p:extLst>
      <p:ext uri="{BB962C8B-B14F-4D97-AF65-F5344CB8AC3E}">
        <p14:creationId xmlns:p14="http://schemas.microsoft.com/office/powerpoint/2010/main" val="3966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273165-5B77-2448-AD22-DF6FA3C7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9DF8EF-0849-F947-A883-8A22F412E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Dimensions:</a:t>
            </a:r>
          </a:p>
          <a:p>
            <a:pPr lvl="1"/>
            <a:r>
              <a:rPr lang="en-US" dirty="0"/>
              <a:t>Time increases from left to right</a:t>
            </a:r>
          </a:p>
          <a:p>
            <a:pPr lvl="1"/>
            <a:r>
              <a:rPr lang="en-US" dirty="0"/>
              <a:t>Tasks are added from top to bottom</a:t>
            </a:r>
          </a:p>
          <a:p>
            <a:r>
              <a:rPr lang="en-US" dirty="0"/>
              <a:t>Tasks:</a:t>
            </a:r>
          </a:p>
          <a:p>
            <a:pPr lvl="1"/>
            <a:r>
              <a:rPr lang="en-US" dirty="0"/>
              <a:t>Represented as rectangles</a:t>
            </a:r>
          </a:p>
          <a:p>
            <a:pPr lvl="1"/>
            <a:r>
              <a:rPr lang="en-US" dirty="0"/>
              <a:t>The left side is positioned at the earliest possible start time</a:t>
            </a:r>
          </a:p>
          <a:p>
            <a:pPr lvl="1"/>
            <a:r>
              <a:rPr lang="en-US" dirty="0"/>
              <a:t>The horizontal extent corresponds to its duration</a:t>
            </a:r>
          </a:p>
          <a:p>
            <a:pPr lvl="1"/>
            <a:r>
              <a:rPr lang="en-US" dirty="0"/>
              <a:t>The vertical extent is arbitrary</a:t>
            </a:r>
          </a:p>
          <a:p>
            <a:r>
              <a:rPr lang="en-US" dirty="0"/>
              <a:t>Dependencies:</a:t>
            </a:r>
          </a:p>
          <a:p>
            <a:pPr lvl="1"/>
            <a:r>
              <a:rPr lang="en-US" dirty="0"/>
              <a:t>Represented as arrows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9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3A5A24-B341-2645-A013-69F9AC6C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B0D61F-EA7A-704E-82AA-039C3487B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Task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ADE5E23-C221-0E4C-9160-E8D866E9B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22" y="-22579"/>
            <a:ext cx="5784784" cy="6880579"/>
          </a:xfrm>
          <a:prstGeom prst="rect">
            <a:avLst/>
          </a:prstGeom>
        </p:spPr>
      </p:pic>
      <p:pic>
        <p:nvPicPr>
          <p:cNvPr id="1025" name="Picture 1" descr="page4image1781664">
            <a:extLst>
              <a:ext uri="{FF2B5EF4-FFF2-40B4-BE49-F238E27FC236}">
                <a16:creationId xmlns="" xmlns:a16="http://schemas.microsoft.com/office/drawing/2014/main" id="{C8E9E7EC-0FAE-4E4F-82EF-44897F877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4" y="2762450"/>
            <a:ext cx="7060815" cy="10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8650C167-FF11-5148-8B35-F3ECE6A4B976}"/>
              </a:ext>
            </a:extLst>
          </p:cNvPr>
          <p:cNvSpPr/>
          <p:nvPr/>
        </p:nvSpPr>
        <p:spPr>
          <a:xfrm>
            <a:off x="7757962" y="605129"/>
            <a:ext cx="4312771" cy="422777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A66BF6-2E6E-2A41-BD17-95F5AF59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BDD753-6F4F-BD48-B22A-1A0CB2783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Task 2</a:t>
            </a:r>
          </a:p>
        </p:txBody>
      </p:sp>
      <p:pic>
        <p:nvPicPr>
          <p:cNvPr id="2049" name="Picture 1" descr="page4image1784128">
            <a:extLst>
              <a:ext uri="{FF2B5EF4-FFF2-40B4-BE49-F238E27FC236}">
                <a16:creationId xmlns="" xmlns:a16="http://schemas.microsoft.com/office/drawing/2014/main" id="{787411AF-6D4C-374B-9715-40689401A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4325"/>
            <a:ext cx="6212293" cy="10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F36F7CE-E290-3C42-88DC-16CB98DA3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22" y="-22579"/>
            <a:ext cx="5784784" cy="68805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040E8121-7CB8-6446-8B72-FFB64FCF70BE}"/>
              </a:ext>
            </a:extLst>
          </p:cNvPr>
          <p:cNvSpPr/>
          <p:nvPr/>
        </p:nvSpPr>
        <p:spPr>
          <a:xfrm>
            <a:off x="7757962" y="1027906"/>
            <a:ext cx="4312771" cy="422777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8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F1BDD1-FFB6-004E-9088-DF2D7B6C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1DCE77D-EFE1-6C45-B82B-7AD84B0A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Tasks 3 and 4</a:t>
            </a:r>
          </a:p>
        </p:txBody>
      </p:sp>
      <p:pic>
        <p:nvPicPr>
          <p:cNvPr id="3073" name="Picture 1" descr="page4image1798240">
            <a:extLst>
              <a:ext uri="{FF2B5EF4-FFF2-40B4-BE49-F238E27FC236}">
                <a16:creationId xmlns="" xmlns:a16="http://schemas.microsoft.com/office/drawing/2014/main" id="{50337DF9-DFAD-8B4B-8C11-89A76D2D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2560"/>
            <a:ext cx="6106198" cy="179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1AAF1F6-1E7A-2F47-8C1A-6A14B062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22" y="-22579"/>
            <a:ext cx="5784784" cy="68805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F223C9D7-3783-8043-8F0D-7D4EC0C29A8F}"/>
              </a:ext>
            </a:extLst>
          </p:cNvPr>
          <p:cNvSpPr/>
          <p:nvPr/>
        </p:nvSpPr>
        <p:spPr>
          <a:xfrm>
            <a:off x="7879229" y="1479299"/>
            <a:ext cx="4312771" cy="869265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C39C19-2294-AE4A-9306-BA5E6B95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C26C5E-2BCC-A04F-9577-901A2D4B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Task 5</a:t>
            </a:r>
          </a:p>
        </p:txBody>
      </p:sp>
      <p:pic>
        <p:nvPicPr>
          <p:cNvPr id="4097" name="Picture 1" descr="page5image1790848">
            <a:extLst>
              <a:ext uri="{FF2B5EF4-FFF2-40B4-BE49-F238E27FC236}">
                <a16:creationId xmlns="" xmlns:a16="http://schemas.microsoft.com/office/drawing/2014/main" id="{F7DB4604-0004-444E-9628-4D57C275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73691"/>
            <a:ext cx="6162888" cy="210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3D481D7-0C7F-384A-B98E-A4BE0342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22" y="-22579"/>
            <a:ext cx="5784784" cy="68805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C4DE206E-8935-A142-A80D-6D5C8BB350FA}"/>
              </a:ext>
            </a:extLst>
          </p:cNvPr>
          <p:cNvSpPr/>
          <p:nvPr/>
        </p:nvSpPr>
        <p:spPr>
          <a:xfrm>
            <a:off x="7815713" y="2358923"/>
            <a:ext cx="4312771" cy="422777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7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7F04CC-BCA5-5645-B428-46FC79AF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You Have Experience With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7FE344-D1F2-6149-9C70-D85FFEBEA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Question You Might Ask:</a:t>
            </a:r>
          </a:p>
          <a:p>
            <a:pPr lvl="1"/>
            <a:r>
              <a:rPr lang="en-US" dirty="0"/>
              <a:t>Which courses can't I afford to miss or fail?</a:t>
            </a:r>
          </a:p>
          <a:p>
            <a:r>
              <a:rPr lang="en-US" dirty="0"/>
              <a:t>Generalizing This Question:</a:t>
            </a:r>
          </a:p>
          <a:p>
            <a:pPr lvl="1"/>
            <a:r>
              <a:rPr lang="en-US" dirty="0"/>
              <a:t>Which tasks can/can't be delayed without delaying the completion of the project?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0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DE077-E090-494B-9768-AB17A28F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1C02DF-BC34-5541-BC71-63C53C277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All Tasks</a:t>
            </a:r>
          </a:p>
        </p:txBody>
      </p:sp>
      <p:pic>
        <p:nvPicPr>
          <p:cNvPr id="5121" name="Picture 1" descr="page5image1785920">
            <a:extLst>
              <a:ext uri="{FF2B5EF4-FFF2-40B4-BE49-F238E27FC236}">
                <a16:creationId xmlns="" xmlns:a16="http://schemas.microsoft.com/office/drawing/2014/main" id="{BF27CA62-EA48-4C4D-A614-7654CE82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4" y="2348563"/>
            <a:ext cx="5145333" cy="440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2C86603-3CA8-F94D-82DC-9C1F4741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22" y="-22579"/>
            <a:ext cx="5784784" cy="68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3F0023-C01F-134B-87E2-152B73F3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Critical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B5B38F-27E8-2146-92B6-CBC784CC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8" y="1825625"/>
            <a:ext cx="578478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Process:</a:t>
            </a:r>
          </a:p>
          <a:p>
            <a:pPr lvl="1"/>
            <a:r>
              <a:rPr lang="en-US" dirty="0"/>
              <a:t>Start with the task with the latest completion time</a:t>
            </a:r>
          </a:p>
          <a:p>
            <a:pPr lvl="1"/>
            <a:r>
              <a:rPr lang="en-US" dirty="0"/>
              <a:t>Work backwards and find the predecessor that has the latest end time</a:t>
            </a:r>
          </a:p>
          <a:p>
            <a:pPr lvl="1"/>
            <a:r>
              <a:rPr lang="en-US" dirty="0"/>
              <a:t>Continue</a:t>
            </a:r>
          </a:p>
          <a:p>
            <a:r>
              <a:rPr lang="en-US" dirty="0"/>
              <a:t>The Example</a:t>
            </a:r>
          </a:p>
          <a:p>
            <a:pPr lvl="1"/>
            <a:r>
              <a:rPr lang="en-US" dirty="0"/>
              <a:t>Start with task 14</a:t>
            </a:r>
          </a:p>
          <a:p>
            <a:pPr lvl="1"/>
            <a:r>
              <a:rPr lang="en-US" dirty="0"/>
              <a:t>14 has two predecessors, 12 and 13, and 12 has the later end time</a:t>
            </a:r>
          </a:p>
          <a:p>
            <a:pPr lvl="1"/>
            <a:r>
              <a:rPr lang="en-US" dirty="0"/>
              <a:t>12 has two predecessors, 9 and 10, and 10 has the later end time</a:t>
            </a:r>
          </a:p>
          <a:p>
            <a:endParaRPr lang="en-US" dirty="0"/>
          </a:p>
        </p:txBody>
      </p:sp>
      <p:pic>
        <p:nvPicPr>
          <p:cNvPr id="6145" name="Picture 1" descr="page6image1812128">
            <a:extLst>
              <a:ext uri="{FF2B5EF4-FFF2-40B4-BE49-F238E27FC236}">
                <a16:creationId xmlns="" xmlns:a16="http://schemas.microsoft.com/office/drawing/2014/main" id="{1FABA378-20FB-7245-8965-5C51FC52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46" y="1758247"/>
            <a:ext cx="5765532" cy="49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51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75E974-4D53-8A42-B805-A61940CB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0BEB3F-0399-7347-83B0-24D82F122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Slack</a:t>
            </a:r>
          </a:p>
        </p:txBody>
      </p:sp>
      <p:pic>
        <p:nvPicPr>
          <p:cNvPr id="7169" name="Picture 1" descr="page7image1781888">
            <a:extLst>
              <a:ext uri="{FF2B5EF4-FFF2-40B4-BE49-F238E27FC236}">
                <a16:creationId xmlns="" xmlns:a16="http://schemas.microsoft.com/office/drawing/2014/main" id="{85A8E258-C89F-7346-8749-C3B3802C0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39" y="1673133"/>
            <a:ext cx="5380522" cy="51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0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DF3BE1-4238-2547-BF3B-3620A2DE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Tools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991FA1-38AC-924B-9002-660BA6CC2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55" y="1459865"/>
            <a:ext cx="10515600" cy="4351338"/>
          </a:xfrm>
        </p:spPr>
        <p:txBody>
          <a:bodyPr/>
          <a:lstStyle/>
          <a:p>
            <a:r>
              <a:rPr lang="en-US" sz="2400" dirty="0"/>
              <a:t>Consider Task 12:</a:t>
            </a:r>
          </a:p>
          <a:p>
            <a:pPr lvl="1"/>
            <a:r>
              <a:rPr lang="en-US" sz="2000" dirty="0"/>
              <a:t>It is red so is on the critical path (so can't slip)</a:t>
            </a:r>
          </a:p>
          <a:p>
            <a:pPr lvl="1"/>
            <a:r>
              <a:rPr lang="en-US" sz="2000" dirty="0"/>
              <a:t>It isn't completed until day 23</a:t>
            </a:r>
          </a:p>
          <a:p>
            <a:r>
              <a:rPr lang="en-US" sz="2400" dirty="0"/>
              <a:t>Consider Task 9:</a:t>
            </a:r>
          </a:p>
          <a:p>
            <a:pPr lvl="1"/>
            <a:r>
              <a:rPr lang="en-US" sz="2000" dirty="0"/>
              <a:t>It is blue so is NOT on the critical path (so can slip)</a:t>
            </a:r>
          </a:p>
          <a:p>
            <a:pPr lvl="1"/>
            <a:r>
              <a:rPr lang="en-US" sz="2000" dirty="0"/>
              <a:t>It isn't completed until day 14</a:t>
            </a:r>
          </a:p>
          <a:p>
            <a:pPr lvl="1"/>
            <a:r>
              <a:rPr lang="en-US" sz="2000" dirty="0"/>
              <a:t>The black line representing slack is 5 long</a:t>
            </a:r>
          </a:p>
          <a:p>
            <a:endParaRPr lang="en-US" dirty="0"/>
          </a:p>
        </p:txBody>
      </p:sp>
      <p:pic>
        <p:nvPicPr>
          <p:cNvPr id="8193" name="Picture 1" descr="page7image1804288">
            <a:extLst>
              <a:ext uri="{FF2B5EF4-FFF2-40B4-BE49-F238E27FC236}">
                <a16:creationId xmlns="" xmlns:a16="http://schemas.microsoft.com/office/drawing/2014/main" id="{E12A0AF7-9A3A-C44A-8EA9-A7E5A071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814" y="3619099"/>
            <a:ext cx="7156808" cy="313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97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4F6367-A534-A24D-9790-12BC2F82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the Naive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C35DF8-DD8C-2F42-98E4-1CCCEA8A3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Overview:</a:t>
            </a:r>
          </a:p>
          <a:p>
            <a:pPr lvl="1"/>
            <a:r>
              <a:rPr lang="en-US" dirty="0"/>
              <a:t>Units Matter</a:t>
            </a:r>
          </a:p>
          <a:p>
            <a:pPr lvl="1"/>
            <a:r>
              <a:rPr lang="en-US" dirty="0"/>
              <a:t>Task Details Matter</a:t>
            </a:r>
          </a:p>
          <a:p>
            <a:pPr lvl="1"/>
            <a:r>
              <a:rPr lang="en-US" dirty="0"/>
              <a:t>Task Dependencies Matter</a:t>
            </a:r>
          </a:p>
          <a:p>
            <a:pPr lvl="1"/>
            <a:r>
              <a:rPr lang="en-US" dirty="0"/>
              <a:t>Personnel Capabilities Matter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6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B86A40-CF22-7B4C-89C5-95D5DF1D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5DEBFE-F05D-BB40-B09B-CB56C0B11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Effort (</a:t>
            </a:r>
            <a:r>
              <a:rPr lang="en-US" i="1" dirty="0"/>
              <a:t>E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Measured in person-days or person-months (or even story points)</a:t>
            </a:r>
          </a:p>
          <a:p>
            <a:r>
              <a:rPr lang="en-US" dirty="0"/>
              <a:t>Time (</a:t>
            </a:r>
            <a:r>
              <a:rPr lang="en-US" i="1" dirty="0"/>
              <a:t>T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Measured in days or months</a:t>
            </a:r>
          </a:p>
          <a:p>
            <a:r>
              <a:rPr lang="en-US" dirty="0"/>
              <a:t>The Implication:</a:t>
            </a:r>
          </a:p>
          <a:p>
            <a:pPr lvl="1"/>
            <a:r>
              <a:rPr lang="en-US" dirty="0"/>
              <a:t>Thinking only about units, </a:t>
            </a:r>
            <a:r>
              <a:rPr lang="en-US" i="1" dirty="0"/>
              <a:t>T=E/N</a:t>
            </a:r>
            <a:r>
              <a:rPr lang="en-US" dirty="0"/>
              <a:t>, which means that </a:t>
            </a:r>
            <a:r>
              <a:rPr lang="en-US" i="1" dirty="0"/>
              <a:t>N</a:t>
            </a:r>
            <a:r>
              <a:rPr lang="en-US" dirty="0"/>
              <a:t> (i.e., </a:t>
            </a:r>
            <a:r>
              <a:rPr lang="en-US" dirty="0">
                <a:solidFill>
                  <a:srgbClr val="0070C0"/>
                </a:solidFill>
              </a:rPr>
              <a:t>the number of people</a:t>
            </a:r>
            <a:r>
              <a:rPr lang="en-US" dirty="0"/>
              <a:t> working on the project) matters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6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331266-6891-754D-A199-4EA57580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Details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DEA61D-8B8A-604F-8074-C2485970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Property of Very Small Tasks:</a:t>
            </a:r>
          </a:p>
          <a:p>
            <a:pPr lvl="1"/>
            <a:r>
              <a:rPr lang="en-US" dirty="0"/>
              <a:t>They can only be worked on by one person at a time (hence,  </a:t>
            </a:r>
            <a:r>
              <a:rPr lang="en-US" i="1" dirty="0"/>
              <a:t>T=E/N</a:t>
            </a:r>
            <a:r>
              <a:rPr lang="en-US" dirty="0"/>
              <a:t> only applies when </a:t>
            </a:r>
            <a:r>
              <a:rPr lang="en-US" i="1" dirty="0"/>
              <a:t>N=1</a:t>
            </a:r>
            <a:r>
              <a:rPr lang="en-US" dirty="0"/>
              <a:t>)</a:t>
            </a:r>
          </a:p>
          <a:p>
            <a:r>
              <a:rPr lang="en-US" dirty="0"/>
              <a:t>A Property of Many Tasks:</a:t>
            </a:r>
          </a:p>
          <a:p>
            <a:pPr lvl="1"/>
            <a:r>
              <a:rPr lang="en-US" dirty="0"/>
              <a:t>Large values of </a:t>
            </a:r>
            <a:r>
              <a:rPr lang="en-US" i="1" dirty="0"/>
              <a:t>N</a:t>
            </a:r>
            <a:r>
              <a:rPr lang="en-US" dirty="0"/>
              <a:t> can make things worse (the </a:t>
            </a:r>
            <a:r>
              <a:rPr lang="en-US" dirty="0" err="1"/>
              <a:t>Brooks’s</a:t>
            </a:r>
            <a:r>
              <a:rPr lang="en-US" dirty="0"/>
              <a:t> Law)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9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7348F-D929-1847-8964-032B7113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Dependencies Matter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9ADE97-63FE-2442-930A-7C6DEE0B6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Sequential</a:t>
            </a:r>
            <a:r>
              <a:rPr lang="en-US" dirty="0"/>
              <a:t> Tasks:</a:t>
            </a:r>
          </a:p>
          <a:p>
            <a:pPr lvl="1"/>
            <a:r>
              <a:rPr lang="en-US" dirty="0"/>
              <a:t>Must be completed </a:t>
            </a:r>
            <a:r>
              <a:rPr lang="en-US" dirty="0">
                <a:solidFill>
                  <a:srgbClr val="0070C0"/>
                </a:solidFill>
              </a:rPr>
              <a:t>in order</a:t>
            </a:r>
          </a:p>
          <a:p>
            <a:r>
              <a:rPr lang="en-US" dirty="0">
                <a:solidFill>
                  <a:srgbClr val="0070C0"/>
                </a:solidFill>
              </a:rPr>
              <a:t>Simultaneous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Parallel</a:t>
            </a:r>
            <a:r>
              <a:rPr lang="en-US" dirty="0"/>
              <a:t> Tasks:</a:t>
            </a:r>
          </a:p>
          <a:p>
            <a:pPr lvl="1"/>
            <a:r>
              <a:rPr lang="en-US" dirty="0"/>
              <a:t>Can be completed at the </a:t>
            </a:r>
            <a:r>
              <a:rPr lang="en-US" dirty="0">
                <a:solidFill>
                  <a:srgbClr val="0070C0"/>
                </a:solidFill>
              </a:rPr>
              <a:t>same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404BCD-8602-154F-862E-39E330A3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Personnel Capabilities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58713D-6A6F-3C44-BA8A-969F79E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Observation:</a:t>
            </a:r>
          </a:p>
          <a:p>
            <a:pPr lvl="1"/>
            <a:r>
              <a:rPr lang="en-US" dirty="0"/>
              <a:t>Different members of the team have different knowledge, skills, and abilities</a:t>
            </a:r>
          </a:p>
          <a:p>
            <a:r>
              <a:rPr lang="en-US" dirty="0"/>
              <a:t>Implications:</a:t>
            </a:r>
          </a:p>
          <a:p>
            <a:pPr lvl="1"/>
            <a:r>
              <a:rPr lang="en-US" dirty="0"/>
              <a:t>Personnel may make it </a:t>
            </a:r>
            <a:r>
              <a:rPr lang="en-US" dirty="0">
                <a:solidFill>
                  <a:srgbClr val="0070C0"/>
                </a:solidFill>
              </a:rPr>
              <a:t>impossible</a:t>
            </a:r>
            <a:r>
              <a:rPr lang="en-US" dirty="0"/>
              <a:t> to complete tasks </a:t>
            </a:r>
            <a:r>
              <a:rPr lang="en-US" dirty="0">
                <a:solidFill>
                  <a:srgbClr val="0070C0"/>
                </a:solidFill>
              </a:rPr>
              <a:t>in parallel</a:t>
            </a:r>
          </a:p>
          <a:p>
            <a:pPr lvl="1"/>
            <a:r>
              <a:rPr lang="en-US" dirty="0"/>
              <a:t>A "person" is not a homogeneous 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836</Words>
  <Application>Microsoft Office PowerPoint</Application>
  <PresentationFormat>Widescreen</PresentationFormat>
  <Paragraphs>173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Office Theme</vt:lpstr>
      <vt:lpstr>Project Scheduling</vt:lpstr>
      <vt:lpstr>Motivation</vt:lpstr>
      <vt:lpstr>An Example You Have Experience With</vt:lpstr>
      <vt:lpstr>An Example You Have Experience With (cont.)</vt:lpstr>
      <vt:lpstr>Shortcomings of the Naive Approach</vt:lpstr>
      <vt:lpstr>Units Matter</vt:lpstr>
      <vt:lpstr>Task Details Matter</vt:lpstr>
      <vt:lpstr>Task Dependencies Matter</vt:lpstr>
      <vt:lpstr>Personnel Capabilities Matter</vt:lpstr>
      <vt:lpstr>An Example</vt:lpstr>
      <vt:lpstr>An Example (cont.)</vt:lpstr>
      <vt:lpstr>Solving the Problem</vt:lpstr>
      <vt:lpstr>Critical Path Methods</vt:lpstr>
      <vt:lpstr>An Example</vt:lpstr>
      <vt:lpstr>Learning From An Example</vt:lpstr>
      <vt:lpstr>Vertices</vt:lpstr>
      <vt:lpstr>Building the Graph</vt:lpstr>
      <vt:lpstr>Building the Graph (cont.)</vt:lpstr>
      <vt:lpstr>The Complete Graph</vt:lpstr>
      <vt:lpstr>Earliest Times</vt:lpstr>
      <vt:lpstr>Earliest Initiation Time</vt:lpstr>
      <vt:lpstr>Earliest Times (cont.)</vt:lpstr>
      <vt:lpstr>Earliest Times (cont.)</vt:lpstr>
      <vt:lpstr>Earliest Times (cont.)</vt:lpstr>
      <vt:lpstr>Earliest Times (cont.)</vt:lpstr>
      <vt:lpstr>Latest Times</vt:lpstr>
      <vt:lpstr>Latest Completion Time</vt:lpstr>
      <vt:lpstr>Latest Times (cont.)</vt:lpstr>
      <vt:lpstr>Latest Times (cont.)</vt:lpstr>
      <vt:lpstr>Latest Times (cont.)</vt:lpstr>
      <vt:lpstr>Latest Times (cont.)</vt:lpstr>
      <vt:lpstr>Slack Times</vt:lpstr>
      <vt:lpstr>Slack Times (cont.)</vt:lpstr>
      <vt:lpstr>Gantt Charts </vt:lpstr>
      <vt:lpstr>Visualization</vt:lpstr>
      <vt:lpstr>An Example (cont.)</vt:lpstr>
      <vt:lpstr>An Example (cont.)</vt:lpstr>
      <vt:lpstr>An Example (cont.)</vt:lpstr>
      <vt:lpstr>An Example (cont.)</vt:lpstr>
      <vt:lpstr>An Example (cont.)</vt:lpstr>
      <vt:lpstr>Finding the Critical Tasks</vt:lpstr>
      <vt:lpstr>An Example (cont.)</vt:lpstr>
      <vt:lpstr>Automated Tools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Scheduling</dc:title>
  <dc:creator>Microsoft Office User</dc:creator>
  <cp:lastModifiedBy>Jingwei Yang</cp:lastModifiedBy>
  <cp:revision>67</cp:revision>
  <cp:lastPrinted>2018-12-04T19:50:18Z</cp:lastPrinted>
  <dcterms:created xsi:type="dcterms:W3CDTF">2018-04-06T12:22:36Z</dcterms:created>
  <dcterms:modified xsi:type="dcterms:W3CDTF">2018-12-04T23:51:58Z</dcterms:modified>
</cp:coreProperties>
</file>